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8" r:id="rId4"/>
    <p:sldMasterId id="214748368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PT Serif"/>
      <p:regular r:id="rId39"/>
      <p:bold r:id="rId40"/>
      <p:italic r:id="rId41"/>
      <p:boldItalic r:id="rId42"/>
    </p:embeddedFont>
    <p:embeddedFont>
      <p:font typeface="Open Sans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TSerif-bold.fntdata"/><Relationship Id="rId20" Type="http://schemas.openxmlformats.org/officeDocument/2006/relationships/slide" Target="slides/slide14.xml"/><Relationship Id="rId42" Type="http://schemas.openxmlformats.org/officeDocument/2006/relationships/font" Target="fonts/PTSerif-boldItalic.fntdata"/><Relationship Id="rId41" Type="http://schemas.openxmlformats.org/officeDocument/2006/relationships/font" Target="fonts/PTSerif-italic.fntdata"/><Relationship Id="rId22" Type="http://schemas.openxmlformats.org/officeDocument/2006/relationships/slide" Target="slides/slide16.xml"/><Relationship Id="rId44" Type="http://schemas.openxmlformats.org/officeDocument/2006/relationships/font" Target="fonts/OpenSans-bold.fntdata"/><Relationship Id="rId21" Type="http://schemas.openxmlformats.org/officeDocument/2006/relationships/slide" Target="slides/slide15.xml"/><Relationship Id="rId43" Type="http://schemas.openxmlformats.org/officeDocument/2006/relationships/font" Target="fonts/OpenSans-regular.fntdata"/><Relationship Id="rId24" Type="http://schemas.openxmlformats.org/officeDocument/2006/relationships/slide" Target="slides/slide18.xml"/><Relationship Id="rId46" Type="http://schemas.openxmlformats.org/officeDocument/2006/relationships/font" Target="fonts/OpenSans-boldItalic.fntdata"/><Relationship Id="rId23" Type="http://schemas.openxmlformats.org/officeDocument/2006/relationships/slide" Target="slides/slide17.xml"/><Relationship Id="rId45" Type="http://schemas.openxmlformats.org/officeDocument/2006/relationships/font" Target="fonts/OpenSans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PTSerif-regular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49221c8fd_2_86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3049221c8fd_2_86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39" name="Google Shape;139;g3049221c8fd_2_86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49221c8fd_2_180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3049221c8fd_2_180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21" name="Google Shape;221;g3049221c8fd_2_180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49221c8fd_2_191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3049221c8fd_2_191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33" name="Google Shape;233;g3049221c8fd_2_191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49221c8fd_2_197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3049221c8fd_2_197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41" name="Google Shape;241;g3049221c8fd_2_197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049221c8fd_2_206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3049221c8fd_2_206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49" name="Google Shape;249;g3049221c8fd_2_206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049221c8fd_2_217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3049221c8fd_2_217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61" name="Google Shape;261;g3049221c8fd_2_217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049221c8fd_2_223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3049221c8fd_2_223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68" name="Google Shape;268;g3049221c8fd_2_223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49221c8fd_2_231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3049221c8fd_2_231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77" name="Google Shape;277;g3049221c8fd_2_231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049221c8fd_2_239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3049221c8fd_2_239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84" name="Google Shape;284;g3049221c8fd_2_239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049221c8fd_2_257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3049221c8fd_2_257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95" name="Google Shape;295;g3049221c8fd_2_257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049221c8fd_2_267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3049221c8fd_2_267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04" name="Google Shape;304;g3049221c8fd_2_267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49221c8fd_2_107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3049221c8fd_2_107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48" name="Google Shape;148;g3049221c8fd_2_107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6beb2f357_0_24:notes"/>
          <p:cNvSpPr/>
          <p:nvPr>
            <p:ph idx="2" type="sldImg"/>
          </p:nvPr>
        </p:nvSpPr>
        <p:spPr>
          <a:xfrm>
            <a:off x="571500" y="714375"/>
            <a:ext cx="45720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356beb2f357_0_24:notes"/>
          <p:cNvSpPr txBox="1"/>
          <p:nvPr>
            <p:ph idx="1" type="body"/>
          </p:nvPr>
        </p:nvSpPr>
        <p:spPr>
          <a:xfrm>
            <a:off x="571500" y="2750344"/>
            <a:ext cx="45720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14" name="Google Shape;314;g356beb2f357_0_24:notes"/>
          <p:cNvSpPr txBox="1"/>
          <p:nvPr>
            <p:ph idx="12" type="sldNum"/>
          </p:nvPr>
        </p:nvSpPr>
        <p:spPr>
          <a:xfrm>
            <a:off x="3237178" y="5428258"/>
            <a:ext cx="24765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56beb2f357_0_40:notes"/>
          <p:cNvSpPr/>
          <p:nvPr>
            <p:ph idx="2" type="sldImg"/>
          </p:nvPr>
        </p:nvSpPr>
        <p:spPr>
          <a:xfrm>
            <a:off x="571500" y="714375"/>
            <a:ext cx="45720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356beb2f357_0_40:notes"/>
          <p:cNvSpPr txBox="1"/>
          <p:nvPr>
            <p:ph idx="1" type="body"/>
          </p:nvPr>
        </p:nvSpPr>
        <p:spPr>
          <a:xfrm>
            <a:off x="571500" y="2750344"/>
            <a:ext cx="45720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23" name="Google Shape;323;g356beb2f357_0_40:notes"/>
          <p:cNvSpPr txBox="1"/>
          <p:nvPr>
            <p:ph idx="12" type="sldNum"/>
          </p:nvPr>
        </p:nvSpPr>
        <p:spPr>
          <a:xfrm>
            <a:off x="3237178" y="5428258"/>
            <a:ext cx="24765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56beb2f35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56beb2f35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6beb2f35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6beb2f35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56beb2f357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56beb2f357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56beb2f357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56beb2f357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6beb2f357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6beb2f357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6beb2f357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6beb2f357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49221c8fd_2_276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3049221c8fd_2_276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86" name="Google Shape;386;g3049221c8fd_2_276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56beb2f357_0_150:notes"/>
          <p:cNvSpPr/>
          <p:nvPr>
            <p:ph idx="2" type="sldImg"/>
          </p:nvPr>
        </p:nvSpPr>
        <p:spPr>
          <a:xfrm>
            <a:off x="571500" y="714375"/>
            <a:ext cx="45720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g356beb2f357_0_150:notes"/>
          <p:cNvSpPr txBox="1"/>
          <p:nvPr>
            <p:ph idx="1" type="body"/>
          </p:nvPr>
        </p:nvSpPr>
        <p:spPr>
          <a:xfrm>
            <a:off x="571500" y="2750344"/>
            <a:ext cx="45720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95" name="Google Shape;395;g356beb2f357_0_150:notes"/>
          <p:cNvSpPr txBox="1"/>
          <p:nvPr>
            <p:ph idx="12" type="sldNum"/>
          </p:nvPr>
        </p:nvSpPr>
        <p:spPr>
          <a:xfrm>
            <a:off x="3237178" y="5428258"/>
            <a:ext cx="24765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49221c8fd_2_114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3049221c8fd_2_114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56" name="Google Shape;156;g3049221c8fd_2_114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56beb2f357_0_157:notes"/>
          <p:cNvSpPr/>
          <p:nvPr>
            <p:ph idx="2" type="sldImg"/>
          </p:nvPr>
        </p:nvSpPr>
        <p:spPr>
          <a:xfrm>
            <a:off x="571500" y="714375"/>
            <a:ext cx="45720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356beb2f357_0_157:notes"/>
          <p:cNvSpPr txBox="1"/>
          <p:nvPr>
            <p:ph idx="1" type="body"/>
          </p:nvPr>
        </p:nvSpPr>
        <p:spPr>
          <a:xfrm>
            <a:off x="571500" y="2750344"/>
            <a:ext cx="45720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03" name="Google Shape;403;g356beb2f357_0_157:notes"/>
          <p:cNvSpPr txBox="1"/>
          <p:nvPr>
            <p:ph idx="12" type="sldNum"/>
          </p:nvPr>
        </p:nvSpPr>
        <p:spPr>
          <a:xfrm>
            <a:off x="3237178" y="5428258"/>
            <a:ext cx="24765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6beb2f357_0_163:notes"/>
          <p:cNvSpPr/>
          <p:nvPr>
            <p:ph idx="2" type="sldImg"/>
          </p:nvPr>
        </p:nvSpPr>
        <p:spPr>
          <a:xfrm>
            <a:off x="571500" y="714375"/>
            <a:ext cx="45720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g356beb2f357_0_163:notes"/>
          <p:cNvSpPr txBox="1"/>
          <p:nvPr>
            <p:ph idx="1" type="body"/>
          </p:nvPr>
        </p:nvSpPr>
        <p:spPr>
          <a:xfrm>
            <a:off x="571500" y="2750344"/>
            <a:ext cx="45720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410" name="Google Shape;410;g356beb2f357_0_163:notes"/>
          <p:cNvSpPr txBox="1"/>
          <p:nvPr>
            <p:ph idx="12" type="sldNum"/>
          </p:nvPr>
        </p:nvSpPr>
        <p:spPr>
          <a:xfrm>
            <a:off x="3237178" y="5428258"/>
            <a:ext cx="24765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56beb2f357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56beb2f357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49221c8fd_2_131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3049221c8fd_2_131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6" name="Google Shape;166;g3049221c8fd_2_131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049221c8fd_2_140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3049221c8fd_2_140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6" name="Google Shape;176;g3049221c8fd_2_140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049221c8fd_2_146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3049221c8fd_2_146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83" name="Google Shape;183;g3049221c8fd_2_146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049221c8fd_2_154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3049221c8fd_2_154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92" name="Google Shape;192;g3049221c8fd_2_154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49221c8fd_2_161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3049221c8fd_2_161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00" name="Google Shape;200;g3049221c8fd_2_161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049221c8fd_2_169:notes"/>
          <p:cNvSpPr/>
          <p:nvPr>
            <p:ph idx="2" type="sldImg"/>
          </p:nvPr>
        </p:nvSpPr>
        <p:spPr>
          <a:xfrm>
            <a:off x="571500" y="714375"/>
            <a:ext cx="4572000" cy="19288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3049221c8fd_2_169:notes"/>
          <p:cNvSpPr txBox="1"/>
          <p:nvPr>
            <p:ph idx="1" type="body"/>
          </p:nvPr>
        </p:nvSpPr>
        <p:spPr>
          <a:xfrm>
            <a:off x="571500" y="2750344"/>
            <a:ext cx="45720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09" name="Google Shape;209;g3049221c8fd_2_169:notes"/>
          <p:cNvSpPr txBox="1"/>
          <p:nvPr>
            <p:ph idx="12" type="sldNum"/>
          </p:nvPr>
        </p:nvSpPr>
        <p:spPr>
          <a:xfrm>
            <a:off x="3237177" y="5428258"/>
            <a:ext cx="2476500" cy="286742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1100"/>
              <a:t>‹#›</a:t>
            </a:fld>
            <a:endParaRPr sz="11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42944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EEED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42D3C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EEED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 master">
  <p:cSld name="Slide 12 master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 master">
  <p:cSld name="Slide 13 mast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EEED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 master">
  <p:cSld name="Slide 14 mast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 master">
  <p:cSld name="Slide 15 mast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 master">
  <p:cSld name="Slide 16 mast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42D3C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 master">
  <p:cSld name="Slide 17 mast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8 master">
  <p:cSld name="Slide 18 mast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9 master">
  <p:cSld name="Slide 19 mast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0 master">
  <p:cSld name="Slide 20 mast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1 master">
  <p:cSld name="Slide 21 master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2 master">
  <p:cSld name="Slide 22 mast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3 master">
  <p:cSld name="Slide 23 mast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4 master">
  <p:cSld name="Slide 24 mast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5 master">
  <p:cSld name="Slide 25 mast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6 master">
  <p:cSld name="Slide 26 mast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7 master">
  <p:cSld name="Slide 27 master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8 master">
  <p:cSld name="Slide 28 master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42944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0" Type="http://schemas.openxmlformats.org/officeDocument/2006/relationships/theme" Target="../theme/theme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43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7" Type="http://schemas.openxmlformats.org/officeDocument/2006/relationships/image" Target="../media/image31.png"/><Relationship Id="rId8" Type="http://schemas.openxmlformats.org/officeDocument/2006/relationships/image" Target="../media/image44.png"/><Relationship Id="rId11" Type="http://schemas.openxmlformats.org/officeDocument/2006/relationships/image" Target="../media/image47.png"/><Relationship Id="rId10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43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7" Type="http://schemas.openxmlformats.org/officeDocument/2006/relationships/image" Target="../media/image31.png"/><Relationship Id="rId8" Type="http://schemas.openxmlformats.org/officeDocument/2006/relationships/image" Target="../media/image44.png"/><Relationship Id="rId11" Type="http://schemas.openxmlformats.org/officeDocument/2006/relationships/image" Target="../media/image47.png"/><Relationship Id="rId10" Type="http://schemas.openxmlformats.org/officeDocument/2006/relationships/image" Target="../media/image49.png"/><Relationship Id="rId13" Type="http://schemas.openxmlformats.org/officeDocument/2006/relationships/image" Target="../media/image37.png"/><Relationship Id="rId12" Type="http://schemas.openxmlformats.org/officeDocument/2006/relationships/image" Target="../media/image34.png"/><Relationship Id="rId15" Type="http://schemas.openxmlformats.org/officeDocument/2006/relationships/image" Target="../media/image45.png"/><Relationship Id="rId14" Type="http://schemas.openxmlformats.org/officeDocument/2006/relationships/image" Target="../media/image51.png"/><Relationship Id="rId16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/>
          <p:nvPr/>
        </p:nvSpPr>
        <p:spPr>
          <a:xfrm>
            <a:off x="540023" y="1655639"/>
            <a:ext cx="7889677" cy="1330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6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T Serif"/>
              <a:buNone/>
            </a:pPr>
            <a:r>
              <a:rPr b="1" i="0" lang="fr" sz="42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Forces et faiblesses </a:t>
            </a:r>
            <a:endParaRPr b="1" i="0" sz="4200" u="none" cap="none" strike="noStrike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marR="0" rtl="0" algn="l">
              <a:lnSpc>
                <a:spcPct val="1246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PT Serif"/>
              <a:buNone/>
            </a:pPr>
            <a:r>
              <a:rPr b="1" i="0" lang="fr" sz="42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de l’IA générative</a:t>
            </a:r>
            <a:endParaRPr b="0" i="0" sz="4200" u="none" cap="none" strike="noStrike"/>
          </a:p>
        </p:txBody>
      </p:sp>
      <p:sp>
        <p:nvSpPr>
          <p:cNvPr id="142" name="Google Shape;142;p43"/>
          <p:cNvSpPr/>
          <p:nvPr/>
        </p:nvSpPr>
        <p:spPr>
          <a:xfrm>
            <a:off x="540023" y="3229421"/>
            <a:ext cx="246831" cy="246831"/>
          </a:xfrm>
          <a:prstGeom prst="roundRect">
            <a:avLst>
              <a:gd fmla="val 23151155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43" name="Google Shape;14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786" y="3234184"/>
            <a:ext cx="237306" cy="237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3"/>
          <p:cNvSpPr/>
          <p:nvPr/>
        </p:nvSpPr>
        <p:spPr>
          <a:xfrm>
            <a:off x="863951" y="3217900"/>
            <a:ext cx="20337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1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None/>
            </a:pPr>
            <a:r>
              <a:rPr b="1" lang="fr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</a:t>
            </a:r>
            <a:r>
              <a:rPr b="1" i="0" lang="fr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Alexe Martel</a:t>
            </a:r>
            <a:endParaRPr b="0" i="0" sz="1500" u="none" cap="none" strike="noStrik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2"/>
          <p:cNvSpPr/>
          <p:nvPr/>
        </p:nvSpPr>
        <p:spPr>
          <a:xfrm>
            <a:off x="540023" y="1439614"/>
            <a:ext cx="3857253" cy="385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erif"/>
              <a:buNone/>
            </a:pPr>
            <a:r>
              <a:rPr b="1" i="0" lang="fr" sz="24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Force n°2 : </a:t>
            </a:r>
            <a:r>
              <a:rPr b="1" i="0" lang="fr" sz="2400" u="none" cap="none" strike="noStrike">
                <a:solidFill>
                  <a:srgbClr val="842D3C"/>
                </a:solidFill>
                <a:latin typeface="PT Serif"/>
                <a:ea typeface="PT Serif"/>
                <a:cs typeface="PT Serif"/>
                <a:sym typeface="PT Serif"/>
              </a:rPr>
              <a:t>La polyvalence</a:t>
            </a:r>
            <a:endParaRPr b="0" i="0" sz="2400" u="none" cap="none" strike="noStrike"/>
          </a:p>
        </p:txBody>
      </p:sp>
      <p:sp>
        <p:nvSpPr>
          <p:cNvPr id="224" name="Google Shape;224;p52"/>
          <p:cNvSpPr/>
          <p:nvPr/>
        </p:nvSpPr>
        <p:spPr>
          <a:xfrm>
            <a:off x="540023" y="2133898"/>
            <a:ext cx="8063954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Les modèles sont entraînés sur des jeux de données tellement vastes qu'ils sont capables de : </a:t>
            </a:r>
            <a:endParaRPr b="0" i="0" sz="1200" u="none" cap="none" strike="noStrike"/>
          </a:p>
        </p:txBody>
      </p:sp>
      <p:sp>
        <p:nvSpPr>
          <p:cNvPr id="225" name="Google Shape;225;p52"/>
          <p:cNvSpPr/>
          <p:nvPr/>
        </p:nvSpPr>
        <p:spPr>
          <a:xfrm>
            <a:off x="786854" y="2554337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Parler plusieurs langues</a:t>
            </a:r>
            <a:endParaRPr b="0" i="0" sz="1200" u="none" cap="none" strike="noStrike"/>
          </a:p>
        </p:txBody>
      </p:sp>
      <p:sp>
        <p:nvSpPr>
          <p:cNvPr id="226" name="Google Shape;226;p52"/>
          <p:cNvSpPr/>
          <p:nvPr/>
        </p:nvSpPr>
        <p:spPr>
          <a:xfrm>
            <a:off x="786854" y="2855193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Aborder toutes sortes de sujets</a:t>
            </a:r>
            <a:endParaRPr b="0" i="0" sz="1200" u="none" cap="none" strike="noStrike"/>
          </a:p>
        </p:txBody>
      </p:sp>
      <p:sp>
        <p:nvSpPr>
          <p:cNvPr id="227" name="Google Shape;227;p52"/>
          <p:cNvSpPr/>
          <p:nvPr/>
        </p:nvSpPr>
        <p:spPr>
          <a:xfrm>
            <a:off x="786854" y="3156049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Varier les styles, les tons, les formats</a:t>
            </a:r>
            <a:endParaRPr b="0" i="0" sz="1200" u="none" cap="none" strike="noStrike"/>
          </a:p>
        </p:txBody>
      </p:sp>
      <p:sp>
        <p:nvSpPr>
          <p:cNvPr id="228" name="Google Shape;228;p52"/>
          <p:cNvSpPr/>
          <p:nvPr/>
        </p:nvSpPr>
        <p:spPr>
          <a:xfrm>
            <a:off x="786854" y="3456905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Et tellement plus encore</a:t>
            </a:r>
            <a:endParaRPr b="0" i="0" sz="1200" u="none" cap="none" strike="noStrike"/>
          </a:p>
        </p:txBody>
      </p:sp>
      <p:pic>
        <p:nvPicPr>
          <p:cNvPr descr="preencoded.png" id="229" name="Google Shape;22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3"/>
          <p:cNvSpPr/>
          <p:nvPr/>
        </p:nvSpPr>
        <p:spPr>
          <a:xfrm>
            <a:off x="540023" y="2448297"/>
            <a:ext cx="7889677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r>
              <a:t/>
            </a:r>
            <a:endParaRPr b="0" i="0" sz="1200" u="none" cap="none" strike="noStrike"/>
          </a:p>
        </p:txBody>
      </p:sp>
      <p:pic>
        <p:nvPicPr>
          <p:cNvPr descr="preencoded.png" id="236" name="Google Shape;23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07356"/>
            <a:ext cx="8420100" cy="4283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4"/>
          <p:cNvSpPr/>
          <p:nvPr/>
        </p:nvSpPr>
        <p:spPr>
          <a:xfrm>
            <a:off x="489898" y="504594"/>
            <a:ext cx="45081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erif"/>
              <a:buNone/>
            </a:pPr>
            <a:r>
              <a:rPr b="1" i="0" lang="fr" sz="24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Force n°3 : </a:t>
            </a:r>
            <a:r>
              <a:rPr b="1" i="0" lang="fr" sz="2400" u="none" cap="none" strike="noStrike">
                <a:solidFill>
                  <a:srgbClr val="842D3C"/>
                </a:solidFill>
                <a:latin typeface="PT Serif"/>
                <a:ea typeface="PT Serif"/>
                <a:cs typeface="PT Serif"/>
                <a:sym typeface="PT Serif"/>
              </a:rPr>
              <a:t>Les… émotions?</a:t>
            </a:r>
            <a:r>
              <a:rPr b="1" i="0" lang="fr" sz="24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 👀</a:t>
            </a:r>
            <a:endParaRPr b="0" i="0" sz="2400" u="none" cap="none" strike="noStrike"/>
          </a:p>
        </p:txBody>
      </p:sp>
      <p:pic>
        <p:nvPicPr>
          <p:cNvPr descr="preencoded.png" id="244" name="Google Shape;24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449" y="1002628"/>
            <a:ext cx="5002401" cy="414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5"/>
          <p:cNvSpPr/>
          <p:nvPr/>
        </p:nvSpPr>
        <p:spPr>
          <a:xfrm>
            <a:off x="540023" y="1165994"/>
            <a:ext cx="4460081" cy="2892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erif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GPT, plus empathique que ton médecin?</a:t>
            </a:r>
            <a:endParaRPr b="0" i="0" sz="1800" u="none" cap="none" strike="noStrike"/>
          </a:p>
        </p:txBody>
      </p:sp>
      <p:sp>
        <p:nvSpPr>
          <p:cNvPr id="252" name="Google Shape;252;p55"/>
          <p:cNvSpPr/>
          <p:nvPr/>
        </p:nvSpPr>
        <p:spPr>
          <a:xfrm>
            <a:off x="540023" y="1763836"/>
            <a:ext cx="8063954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Je vous résume une étude fascinante : </a:t>
            </a:r>
            <a:endParaRPr b="0" i="0" sz="1200" u="none" cap="none" strike="noStrike"/>
          </a:p>
        </p:txBody>
      </p:sp>
      <p:sp>
        <p:nvSpPr>
          <p:cNvPr id="253" name="Google Shape;253;p55"/>
          <p:cNvSpPr/>
          <p:nvPr/>
        </p:nvSpPr>
        <p:spPr>
          <a:xfrm>
            <a:off x="540023" y="2184276"/>
            <a:ext cx="8063954" cy="493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On a demandé à GPT et à de véritables médecins de répondre à des questions médicales, prises sur Reddit. Ensuite, on a demandé à un panel de docteurs  d'évaluer la qualité des réponses.</a:t>
            </a:r>
            <a:endParaRPr b="0" i="0" sz="1200" u="none" cap="none" strike="noStrike"/>
          </a:p>
        </p:txBody>
      </p:sp>
      <p:sp>
        <p:nvSpPr>
          <p:cNvPr id="254" name="Google Shape;254;p55"/>
          <p:cNvSpPr/>
          <p:nvPr/>
        </p:nvSpPr>
        <p:spPr>
          <a:xfrm>
            <a:off x="786854" y="2851621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78.6% du temps, les médecins préféraient la réponse de GPT</a:t>
            </a:r>
            <a:endParaRPr b="0" i="0" sz="1200" u="none" cap="none" strike="noStrike"/>
          </a:p>
        </p:txBody>
      </p:sp>
      <p:sp>
        <p:nvSpPr>
          <p:cNvPr id="255" name="Google Shape;255;p55"/>
          <p:cNvSpPr/>
          <p:nvPr/>
        </p:nvSpPr>
        <p:spPr>
          <a:xfrm>
            <a:off x="786854" y="3152477"/>
            <a:ext cx="7817123" cy="256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Et les réponses de l'IA ont été jugées </a:t>
            </a:r>
            <a:r>
              <a:rPr b="1" i="0" lang="fr" sz="1200" u="none" cap="none" strike="noStrike">
                <a:solidFill>
                  <a:srgbClr val="272525"/>
                </a:solidFill>
                <a:highlight>
                  <a:srgbClr val="E8CD2A"/>
                </a:highlight>
                <a:latin typeface="Open Sans"/>
                <a:ea typeface="Open Sans"/>
                <a:cs typeface="Open Sans"/>
                <a:sym typeface="Open Sans"/>
              </a:rPr>
              <a:t>9.6 fois plus empathiques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que celles des humains. </a:t>
            </a:r>
            <a:r>
              <a:rPr b="0" i="0" lang="fr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😱</a:t>
            </a:r>
            <a:endParaRPr b="0" i="0" sz="1200" u="none" cap="none" strike="noStrike"/>
          </a:p>
        </p:txBody>
      </p:sp>
      <p:sp>
        <p:nvSpPr>
          <p:cNvPr id="256" name="Google Shape;256;p55"/>
          <p:cNvSpPr/>
          <p:nvPr/>
        </p:nvSpPr>
        <p:spPr>
          <a:xfrm>
            <a:off x="540023" y="3582442"/>
            <a:ext cx="8063954" cy="394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Open Sans"/>
              <a:buNone/>
            </a:pPr>
            <a:r>
              <a:rPr b="0" i="0" lang="fr" sz="10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Ayers, J. W., Poliak, A., Dredze, M., Leas, E. C., Zhu, Z., Kelley, J. B., ... &amp; Smith, D. M. (2023). Comparing physician and artificial intelligence chatbot responses to patient questions posted to a public social media forum. </a:t>
            </a:r>
            <a:r>
              <a:rPr b="0" i="1" lang="fr" sz="10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JAMA internal medicine</a:t>
            </a:r>
            <a:r>
              <a:rPr b="0" i="0" lang="fr" sz="10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sz="1000" u="none" cap="none" strike="noStrike"/>
          </a:p>
        </p:txBody>
      </p:sp>
      <p:pic>
        <p:nvPicPr>
          <p:cNvPr descr="preencoded.png" id="257" name="Google Shape;25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6"/>
          <p:cNvSpPr/>
          <p:nvPr/>
        </p:nvSpPr>
        <p:spPr>
          <a:xfrm>
            <a:off x="540023" y="2330649"/>
            <a:ext cx="5202064" cy="482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42"/>
              </a:lnSpc>
              <a:spcBef>
                <a:spcPts val="0"/>
              </a:spcBef>
              <a:spcAft>
                <a:spcPts val="0"/>
              </a:spcAft>
              <a:buClr>
                <a:srgbClr val="E8CD2A"/>
              </a:buClr>
              <a:buSzPts val="3000"/>
              <a:buFont typeface="PT Serif"/>
              <a:buNone/>
            </a:pPr>
            <a:r>
              <a:rPr b="1" i="0" lang="fr" sz="3000" u="none" cap="none" strike="noStrike">
                <a:solidFill>
                  <a:srgbClr val="E8CD2A"/>
                </a:solidFill>
                <a:latin typeface="PT Serif"/>
                <a:ea typeface="PT Serif"/>
                <a:cs typeface="PT Serif"/>
                <a:sym typeface="PT Serif"/>
              </a:rPr>
              <a:t>Faiblesses</a:t>
            </a:r>
            <a:r>
              <a:rPr b="1" i="0" lang="fr" sz="30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 de l'IA générative</a:t>
            </a:r>
            <a:endParaRPr b="0" i="0" sz="3000" u="none" cap="none" strike="noStrike"/>
          </a:p>
        </p:txBody>
      </p:sp>
      <p:pic>
        <p:nvPicPr>
          <p:cNvPr descr="preencoded.png" id="264" name="Google Shape;26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7"/>
          <p:cNvSpPr/>
          <p:nvPr/>
        </p:nvSpPr>
        <p:spPr>
          <a:xfrm>
            <a:off x="518442" y="407342"/>
            <a:ext cx="4709145" cy="3702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erif"/>
              <a:buNone/>
            </a:pPr>
            <a:r>
              <a:rPr b="1" i="0" lang="fr" sz="23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Faiblesse n°1 : </a:t>
            </a:r>
            <a:r>
              <a:rPr b="1" i="0" lang="fr" sz="2300" u="none" cap="none" strike="noStrike">
                <a:solidFill>
                  <a:srgbClr val="842D3C"/>
                </a:solidFill>
                <a:latin typeface="PT Serif"/>
                <a:ea typeface="PT Serif"/>
                <a:cs typeface="PT Serif"/>
                <a:sym typeface="PT Serif"/>
              </a:rPr>
              <a:t>Les hallucinations</a:t>
            </a:r>
            <a:endParaRPr b="0" i="0" sz="2300" u="none" cap="none" strike="noStrike"/>
          </a:p>
        </p:txBody>
      </p:sp>
      <p:pic>
        <p:nvPicPr>
          <p:cNvPr descr="preencoded.png" id="271" name="Google Shape;27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443" y="1073869"/>
            <a:ext cx="6980709" cy="325888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7"/>
          <p:cNvSpPr/>
          <p:nvPr/>
        </p:nvSpPr>
        <p:spPr>
          <a:xfrm>
            <a:off x="518443" y="4499372"/>
            <a:ext cx="8107114" cy="2370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459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r>
              <a:t/>
            </a:r>
            <a:endParaRPr b="0" i="0" sz="1200" u="none" cap="none" strike="noStrike"/>
          </a:p>
        </p:txBody>
      </p:sp>
      <p:pic>
        <p:nvPicPr>
          <p:cNvPr descr="preencoded.png" id="273" name="Google Shape;27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9" name="Google Shape;27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52400"/>
            <a:ext cx="572357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9"/>
          <p:cNvSpPr/>
          <p:nvPr/>
        </p:nvSpPr>
        <p:spPr>
          <a:xfrm>
            <a:off x="540023" y="1236315"/>
            <a:ext cx="5161136" cy="2892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erif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Attention aux promesses des options comme…</a:t>
            </a:r>
            <a:endParaRPr b="0" i="0" sz="1800" u="none" cap="none" strike="noStrike"/>
          </a:p>
        </p:txBody>
      </p:sp>
      <p:pic>
        <p:nvPicPr>
          <p:cNvPr descr="preencoded.png" id="287" name="Google Shape;28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023" y="1834158"/>
            <a:ext cx="2597423" cy="62656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9"/>
          <p:cNvSpPr/>
          <p:nvPr/>
        </p:nvSpPr>
        <p:spPr>
          <a:xfrm>
            <a:off x="771451" y="2807791"/>
            <a:ext cx="7832527" cy="925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4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00"/>
              <a:buFont typeface="Open Sans"/>
              <a:buNone/>
            </a:pPr>
            <a:r>
              <a:rPr b="1" i="0" lang="fr" sz="15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Les hallucinations sont le corollaire de la « créativité » de l'intelligence artificielle générative.</a:t>
            </a:r>
            <a:r>
              <a:rPr b="0" i="0" lang="fr" sz="15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Elles ne peuvent pas être enrayées à 100%, parce qu'elles sont le résultat du fonctionnement intrinsèque de ces modèles.</a:t>
            </a:r>
            <a:endParaRPr sz="1500">
              <a:solidFill>
                <a:srgbClr val="27252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59"/>
          <p:cNvSpPr/>
          <p:nvPr/>
        </p:nvSpPr>
        <p:spPr>
          <a:xfrm>
            <a:off x="540023" y="2634258"/>
            <a:ext cx="19050" cy="1272852"/>
          </a:xfrm>
          <a:prstGeom prst="rect">
            <a:avLst/>
          </a:prstGeom>
          <a:solidFill>
            <a:srgbClr val="C42944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90" name="Google Shape;29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3899" y="1834151"/>
            <a:ext cx="4332700" cy="6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0"/>
          <p:cNvSpPr/>
          <p:nvPr/>
        </p:nvSpPr>
        <p:spPr>
          <a:xfrm>
            <a:off x="540023" y="437406"/>
            <a:ext cx="4631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erif"/>
              <a:buNone/>
            </a:pPr>
            <a:r>
              <a:rPr b="1" i="0" lang="fr" sz="24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Faiblesse n°2 : </a:t>
            </a:r>
            <a:r>
              <a:rPr b="1" i="0" lang="fr" sz="2400" u="none" cap="none" strike="noStrike">
                <a:solidFill>
                  <a:srgbClr val="842D3C"/>
                </a:solidFill>
                <a:latin typeface="PT Serif"/>
                <a:ea typeface="PT Serif"/>
                <a:cs typeface="PT Serif"/>
                <a:sym typeface="PT Serif"/>
              </a:rPr>
              <a:t>Biais et préjugés</a:t>
            </a:r>
            <a:endParaRPr b="0" i="0" sz="2400" u="none" cap="none" strike="noStrike"/>
          </a:p>
        </p:txBody>
      </p:sp>
      <p:pic>
        <p:nvPicPr>
          <p:cNvPr descr="preencoded.png" id="298" name="Google Shape;29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576" y="823200"/>
            <a:ext cx="4112174" cy="602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2475" y="823195"/>
            <a:ext cx="3858152" cy="576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/>
          <p:nvPr/>
        </p:nvSpPr>
        <p:spPr>
          <a:xfrm>
            <a:off x="540023" y="1377925"/>
            <a:ext cx="5158829" cy="385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erif"/>
              <a:buNone/>
            </a:pPr>
            <a:r>
              <a:rPr b="1" i="0" lang="fr" sz="24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Faiblesse n°3 : </a:t>
            </a:r>
            <a:r>
              <a:rPr b="1" lang="fr" sz="2400">
                <a:solidFill>
                  <a:srgbClr val="842D3C"/>
                </a:solidFill>
                <a:latin typeface="PT Serif"/>
                <a:ea typeface="PT Serif"/>
                <a:cs typeface="PT Serif"/>
                <a:sym typeface="PT Serif"/>
              </a:rPr>
              <a:t>L’homogénéisation</a:t>
            </a:r>
            <a:endParaRPr b="0" i="0" sz="2400" u="none" cap="none" strike="noStrike"/>
          </a:p>
        </p:txBody>
      </p:sp>
      <p:sp>
        <p:nvSpPr>
          <p:cNvPr id="307" name="Google Shape;307;p61"/>
          <p:cNvSpPr/>
          <p:nvPr/>
        </p:nvSpPr>
        <p:spPr>
          <a:xfrm>
            <a:off x="540023" y="2072208"/>
            <a:ext cx="8063954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Vous vous souvenez de la définition de la définition de la </a:t>
            </a:r>
            <a:r>
              <a:rPr b="1" i="0" lang="fr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créativité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qu'on a vue plus tôt?</a:t>
            </a:r>
            <a:endParaRPr b="0" i="0" sz="1200" u="none" cap="none" strike="noStrike"/>
          </a:p>
        </p:txBody>
      </p:sp>
      <p:sp>
        <p:nvSpPr>
          <p:cNvPr id="308" name="Google Shape;308;p61"/>
          <p:cNvSpPr/>
          <p:nvPr/>
        </p:nvSpPr>
        <p:spPr>
          <a:xfrm>
            <a:off x="771451" y="2666181"/>
            <a:ext cx="7832527" cy="925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4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00"/>
              <a:buFont typeface="Open Sans"/>
              <a:buNone/>
            </a:pPr>
            <a:r>
              <a:rPr b="0" i="0" lang="fr" sz="15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Aptitude particulière de l'esprit qui consiste, par des méthodes appropriées, à </a:t>
            </a:r>
            <a:r>
              <a:rPr b="1" i="0" lang="fr" sz="1500" u="none" cap="none" strike="noStrike">
                <a:solidFill>
                  <a:srgbClr val="272525"/>
                </a:solidFill>
                <a:highlight>
                  <a:srgbClr val="E8CD2A"/>
                </a:highlight>
                <a:latin typeface="Open Sans"/>
                <a:ea typeface="Open Sans"/>
                <a:cs typeface="Open Sans"/>
                <a:sym typeface="Open Sans"/>
              </a:rPr>
              <a:t>trouver des idées nouvelles ou des solutions originales</a:t>
            </a:r>
            <a:r>
              <a:rPr b="0" i="0" lang="fr" sz="15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fr" sz="1500" u="none" cap="none" strike="noStrike">
                <a:solidFill>
                  <a:srgbClr val="FFFFFF"/>
                </a:solidFill>
                <a:highlight>
                  <a:srgbClr val="C42944"/>
                </a:highlight>
                <a:latin typeface="Open Sans"/>
                <a:ea typeface="Open Sans"/>
                <a:cs typeface="Open Sans"/>
                <a:sym typeface="Open Sans"/>
              </a:rPr>
              <a:t>qui aboutiront à la mise en œuvre de choix utiles et fiables</a:t>
            </a:r>
            <a:r>
              <a:rPr b="0" i="0" lang="fr" sz="15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sz="1500" u="none" cap="none" strike="noStrike"/>
          </a:p>
        </p:txBody>
      </p:sp>
      <p:sp>
        <p:nvSpPr>
          <p:cNvPr id="309" name="Google Shape;309;p61"/>
          <p:cNvSpPr/>
          <p:nvPr/>
        </p:nvSpPr>
        <p:spPr>
          <a:xfrm>
            <a:off x="540023" y="2492648"/>
            <a:ext cx="19050" cy="1272852"/>
          </a:xfrm>
          <a:prstGeom prst="rect">
            <a:avLst/>
          </a:prstGeom>
          <a:solidFill>
            <a:srgbClr val="C42944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10" name="Google Shape;31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/>
          <p:nvPr/>
        </p:nvSpPr>
        <p:spPr>
          <a:xfrm>
            <a:off x="418058" y="328464"/>
            <a:ext cx="3173909" cy="3732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T Serif"/>
              <a:buNone/>
            </a:pPr>
            <a:r>
              <a:rPr b="1" i="0" lang="fr" sz="23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Un peu de vocabulaire</a:t>
            </a:r>
            <a:endParaRPr b="0" i="0" sz="2300" u="none" cap="none" strike="noStrike"/>
          </a:p>
        </p:txBody>
      </p:sp>
      <p:pic>
        <p:nvPicPr>
          <p:cNvPr descr="preencoded.png" id="151" name="Google Shape;15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058" y="940594"/>
            <a:ext cx="4872708" cy="3874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52" name="Google Shape;15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2"/>
          <p:cNvSpPr/>
          <p:nvPr/>
        </p:nvSpPr>
        <p:spPr>
          <a:xfrm>
            <a:off x="540027" y="942375"/>
            <a:ext cx="8181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erif"/>
              <a:buNone/>
            </a:pPr>
            <a:r>
              <a:rPr b="1" lang="fr" sz="1800">
                <a:latin typeface="PT Serif"/>
                <a:ea typeface="PT Serif"/>
                <a:cs typeface="PT Serif"/>
                <a:sym typeface="PT Serif"/>
              </a:rPr>
              <a:t>Une étude récente :</a:t>
            </a:r>
            <a:endParaRPr b="0" i="0" sz="1800" u="none" cap="none" strike="noStrike"/>
          </a:p>
        </p:txBody>
      </p:sp>
      <p:sp>
        <p:nvSpPr>
          <p:cNvPr id="317" name="Google Shape;317;p62"/>
          <p:cNvSpPr/>
          <p:nvPr/>
        </p:nvSpPr>
        <p:spPr>
          <a:xfrm>
            <a:off x="540000" y="1464863"/>
            <a:ext cx="8064000" cy="18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Doshi et Hauser (2024) ont mené une expérience où ils ont demandé à des gens d'écrire des mini-histoires. </a:t>
            </a:r>
            <a:endParaRPr sz="1200">
              <a:solidFill>
                <a:srgbClr val="2725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Certaines personnes avaient accès à des suggestions de GPT-4, d'autres non.</a:t>
            </a:r>
            <a:endParaRPr sz="1200">
              <a:solidFill>
                <a:srgbClr val="2725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Voici ce qu'ils ont découvert:</a:t>
            </a:r>
            <a:endParaRPr sz="1200">
              <a:solidFill>
                <a:srgbClr val="2725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Pour les personnes </a:t>
            </a:r>
            <a:r>
              <a:rPr b="1"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naturellement peu créatives</a:t>
            </a: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: l'IA les a aidées à écrire des histoires jugées plus créatives.</a:t>
            </a:r>
            <a:endParaRPr sz="1200">
              <a:solidFill>
                <a:srgbClr val="2725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Pour les personnes </a:t>
            </a:r>
            <a:r>
              <a:rPr b="1"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naturellement plus créatives</a:t>
            </a: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: l'IA n'a PAS amélioré leur créativité.</a:t>
            </a:r>
            <a:endParaRPr sz="1200">
              <a:solidFill>
                <a:srgbClr val="2725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63157"/>
              </a:lnSpc>
              <a:spcBef>
                <a:spcPts val="120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t/>
            </a:r>
            <a:endParaRPr sz="1200">
              <a:solidFill>
                <a:srgbClr val="27252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" name="Google Shape;318;p62"/>
          <p:cNvSpPr/>
          <p:nvPr/>
        </p:nvSpPr>
        <p:spPr>
          <a:xfrm>
            <a:off x="539998" y="3470642"/>
            <a:ext cx="80640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064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Open Sans"/>
              <a:buNone/>
            </a:pPr>
            <a:r>
              <a:rPr lang="fr" sz="10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Doshi, A. R., &amp; Hauser, O. P. (2024). Generative AI enhances individual creativity but reduces the collective diversity of novel content. Science Advances, 10(28), eadn5290.</a:t>
            </a:r>
            <a:endParaRPr b="0" i="0" sz="1000" u="none" cap="none" strike="noStrike"/>
          </a:p>
        </p:txBody>
      </p:sp>
      <p:pic>
        <p:nvPicPr>
          <p:cNvPr descr="preencoded.png" id="319" name="Google Shape;31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3"/>
          <p:cNvSpPr/>
          <p:nvPr/>
        </p:nvSpPr>
        <p:spPr>
          <a:xfrm>
            <a:off x="540027" y="1323375"/>
            <a:ext cx="81816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erif"/>
              <a:buNone/>
            </a:pPr>
            <a:r>
              <a:rPr b="1" lang="fr" sz="2400">
                <a:latin typeface="PT Serif"/>
                <a:ea typeface="PT Serif"/>
                <a:cs typeface="PT Serif"/>
                <a:sym typeface="PT Serif"/>
              </a:rPr>
              <a:t>Mais voici le vrai problème que l’étude a révélé :</a:t>
            </a:r>
            <a:endParaRPr b="0" i="0" sz="2400" u="none" cap="none" strike="noStrike"/>
          </a:p>
        </p:txBody>
      </p:sp>
      <p:sp>
        <p:nvSpPr>
          <p:cNvPr id="326" name="Google Shape;326;p63"/>
          <p:cNvSpPr/>
          <p:nvPr/>
        </p:nvSpPr>
        <p:spPr>
          <a:xfrm>
            <a:off x="540000" y="1845879"/>
            <a:ext cx="8064000" cy="24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Les histoires produites avec l'IA étaient </a:t>
            </a:r>
            <a:r>
              <a:rPr b="1" lang="fr" sz="15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beaucoup plus similaires les unes aux autres</a:t>
            </a:r>
            <a:r>
              <a:rPr lang="fr" sz="15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300">
              <a:solidFill>
                <a:srgbClr val="2725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Collectivement, l'utilisation de l'intelligence artificielle à l'étape du brainstorm entraîne une </a:t>
            </a:r>
            <a:r>
              <a:rPr b="1" lang="fr" sz="15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homogénéisation des créations</a:t>
            </a:r>
            <a:r>
              <a:rPr lang="fr" sz="15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500">
              <a:solidFill>
                <a:srgbClr val="27252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5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Autrement dit, </a:t>
            </a:r>
            <a:r>
              <a:rPr b="1" lang="fr" sz="1500">
                <a:solidFill>
                  <a:srgbClr val="272525"/>
                </a:solidFill>
                <a:highlight>
                  <a:srgbClr val="E8CD2A"/>
                </a:highlight>
                <a:latin typeface="Open Sans"/>
                <a:ea typeface="Open Sans"/>
                <a:cs typeface="Open Sans"/>
                <a:sym typeface="Open Sans"/>
              </a:rPr>
              <a:t>l’IA donne les mêmes idées à tout le monde.</a:t>
            </a:r>
            <a:endParaRPr b="1" sz="1500">
              <a:solidFill>
                <a:srgbClr val="272525"/>
              </a:solidFill>
              <a:highlight>
                <a:srgbClr val="E8CD2A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63157"/>
              </a:lnSpc>
              <a:spcBef>
                <a:spcPts val="120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t/>
            </a:r>
            <a:endParaRPr sz="1200">
              <a:solidFill>
                <a:srgbClr val="27252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preencoded.png" id="327" name="Google Shape;32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00" y="634238"/>
            <a:ext cx="8493199" cy="38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65" title="image-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5888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66" title="image-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5888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66" title="image-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684" y="152400"/>
            <a:ext cx="4327918" cy="458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67" title="image-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5888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67" title="image-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684" y="152400"/>
            <a:ext cx="4327918" cy="458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7" title="image-1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9027" y="0"/>
            <a:ext cx="48859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7" title="image-1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0903" y="0"/>
            <a:ext cx="58821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68" title="image-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5888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8" title="image-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684" y="152400"/>
            <a:ext cx="4327918" cy="458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8" title="image-1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9027" y="0"/>
            <a:ext cx="48859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8" title="image-1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0903" y="0"/>
            <a:ext cx="58821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8" title="image-16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03759" y="0"/>
            <a:ext cx="373648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8" title="image-17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89771" y="0"/>
            <a:ext cx="316445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8" title="image-18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40641" y="81325"/>
            <a:ext cx="31996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8" title="image-19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196" y="0"/>
            <a:ext cx="316445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8" title="image-20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37375" y="0"/>
            <a:ext cx="3240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69" title="image-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35888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9" title="image-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684" y="152400"/>
            <a:ext cx="4327918" cy="458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9" title="image-1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9027" y="0"/>
            <a:ext cx="48859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9" title="image-1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1803" y="0"/>
            <a:ext cx="588219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9" title="image-16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03759" y="0"/>
            <a:ext cx="373648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9" title="image-17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89771" y="0"/>
            <a:ext cx="316445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9" title="image-18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2191" y="0"/>
            <a:ext cx="31996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69" title="image-19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89771" y="0"/>
            <a:ext cx="316445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69" title="image-20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52000" y="0"/>
            <a:ext cx="3240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9" title="image-21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-72840"/>
            <a:ext cx="4035601" cy="426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69" title="image-22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35602" y="-1018200"/>
            <a:ext cx="2693498" cy="386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9" title="image-23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851275" y="2412140"/>
            <a:ext cx="2857601" cy="461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9" title="image-24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08875" y="1960150"/>
            <a:ext cx="3435117" cy="394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9" title="image-25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752" y="2763100"/>
            <a:ext cx="2754800" cy="38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0"/>
          <p:cNvSpPr/>
          <p:nvPr/>
        </p:nvSpPr>
        <p:spPr>
          <a:xfrm>
            <a:off x="360025" y="283750"/>
            <a:ext cx="61863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erif"/>
              <a:buNone/>
            </a:pPr>
            <a:r>
              <a:rPr b="1" lang="fr" sz="1900">
                <a:latin typeface="PT Serif"/>
                <a:ea typeface="PT Serif"/>
                <a:cs typeface="PT Serif"/>
                <a:sym typeface="PT Serif"/>
              </a:rPr>
              <a:t>Utiliser l’IA offre un avantage compétitif </a:t>
            </a:r>
            <a:r>
              <a:rPr b="1" lang="fr" sz="1900">
                <a:solidFill>
                  <a:srgbClr val="C42944"/>
                </a:solidFill>
                <a:latin typeface="PT Serif"/>
                <a:ea typeface="PT Serif"/>
                <a:cs typeface="PT Serif"/>
                <a:sym typeface="PT Serif"/>
              </a:rPr>
              <a:t>éphémère</a:t>
            </a:r>
            <a:endParaRPr b="0" i="0" sz="1900" u="none" cap="none" strike="noStrike">
              <a:solidFill>
                <a:srgbClr val="C42944"/>
              </a:solidFill>
            </a:endParaRPr>
          </a:p>
        </p:txBody>
      </p:sp>
      <p:pic>
        <p:nvPicPr>
          <p:cNvPr descr="preencoded.png" id="389" name="Google Shape;38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025" y="723175"/>
            <a:ext cx="3332220" cy="331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70"/>
          <p:cNvSpPr/>
          <p:nvPr/>
        </p:nvSpPr>
        <p:spPr>
          <a:xfrm>
            <a:off x="360025" y="4288533"/>
            <a:ext cx="8424000" cy="7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800"/>
              <a:buFont typeface="Open Sans"/>
              <a:buNone/>
            </a:pPr>
            <a:r>
              <a:rPr b="0" i="0" lang="fr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Pour continuer à se démarquer, les entreprises vont devoir miser sur les </a:t>
            </a:r>
            <a:r>
              <a:rPr b="1" i="0" lang="fr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expériences et les qualités humaines qui sont étrangères à l'IA</a:t>
            </a:r>
            <a:r>
              <a:rPr b="0" i="0" lang="fr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u="none" cap="none" strike="noStrike"/>
          </a:p>
        </p:txBody>
      </p:sp>
      <p:pic>
        <p:nvPicPr>
          <p:cNvPr descr="preencoded.png" id="391" name="Google Shape;391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1"/>
          <p:cNvSpPr/>
          <p:nvPr/>
        </p:nvSpPr>
        <p:spPr>
          <a:xfrm>
            <a:off x="357559" y="212154"/>
            <a:ext cx="53208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T Serif"/>
              <a:buNone/>
            </a:pPr>
            <a:r>
              <a:rPr b="1" i="0" lang="fr" sz="15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Un p'tit truc de promptogénie un peu drôle pour terminer</a:t>
            </a:r>
            <a:endParaRPr b="0" i="0" sz="1500" u="none" cap="none" strike="noStrike"/>
          </a:p>
        </p:txBody>
      </p:sp>
      <p:pic>
        <p:nvPicPr>
          <p:cNvPr descr="preencoded.png" id="398" name="Google Shape;39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559" y="607516"/>
            <a:ext cx="3664744" cy="44159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9" name="Google Shape;399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5"/>
          <p:cNvSpPr/>
          <p:nvPr/>
        </p:nvSpPr>
        <p:spPr>
          <a:xfrm>
            <a:off x="540023" y="1800299"/>
            <a:ext cx="5534993" cy="385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erif"/>
              <a:buNone/>
            </a:pPr>
            <a:r>
              <a:rPr b="1" i="0" lang="fr" sz="24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Apprenez à faire la différence entre…</a:t>
            </a:r>
            <a:endParaRPr b="0" i="0" sz="2400" u="none" cap="none" strike="noStrike"/>
          </a:p>
        </p:txBody>
      </p:sp>
      <p:sp>
        <p:nvSpPr>
          <p:cNvPr id="159" name="Google Shape;159;p45"/>
          <p:cNvSpPr/>
          <p:nvPr/>
        </p:nvSpPr>
        <p:spPr>
          <a:xfrm>
            <a:off x="786854" y="2494583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Calibri"/>
              <a:buAutoNum type="arabicPeriod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L'entreprise ou l'organisation</a:t>
            </a:r>
            <a:endParaRPr b="0" i="0" sz="1200" u="none" cap="none" strike="noStrike"/>
          </a:p>
        </p:txBody>
      </p:sp>
      <p:sp>
        <p:nvSpPr>
          <p:cNvPr id="160" name="Google Shape;160;p45"/>
          <p:cNvSpPr/>
          <p:nvPr/>
        </p:nvSpPr>
        <p:spPr>
          <a:xfrm>
            <a:off x="786854" y="2795439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Calibri"/>
              <a:buAutoNum type="arabicPeriod" startAt="2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Le modèle</a:t>
            </a:r>
            <a:endParaRPr b="0" i="0" sz="1200" u="none" cap="none" strike="noStrike"/>
          </a:p>
        </p:txBody>
      </p:sp>
      <p:sp>
        <p:nvSpPr>
          <p:cNvPr id="161" name="Google Shape;161;p45"/>
          <p:cNvSpPr/>
          <p:nvPr/>
        </p:nvSpPr>
        <p:spPr>
          <a:xfrm>
            <a:off x="786854" y="3096295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Et le logiciel ou l'interface (</a:t>
            </a:r>
            <a:r>
              <a:rPr b="0" i="1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wrapper)</a:t>
            </a:r>
            <a:endParaRPr b="0" i="0" sz="1200" u="none" cap="none" strike="noStrike"/>
          </a:p>
        </p:txBody>
      </p:sp>
      <p:pic>
        <p:nvPicPr>
          <p:cNvPr descr="preencoded.png" id="162" name="Google Shape;16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05" name="Google Shape;40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534" y="192104"/>
            <a:ext cx="3664744" cy="6193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6" name="Google Shape;406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3"/>
          <p:cNvSpPr/>
          <p:nvPr/>
        </p:nvSpPr>
        <p:spPr>
          <a:xfrm>
            <a:off x="540023" y="1015306"/>
            <a:ext cx="3086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erif"/>
              <a:buNone/>
            </a:pPr>
            <a:r>
              <a:rPr b="1" i="0" lang="fr" sz="24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Bizarre, pas vrai?</a:t>
            </a:r>
            <a:endParaRPr b="0" i="0" sz="2400" u="none" cap="none" strike="noStrike"/>
          </a:p>
        </p:txBody>
      </p:sp>
      <p:sp>
        <p:nvSpPr>
          <p:cNvPr id="413" name="Google Shape;413;p73"/>
          <p:cNvSpPr/>
          <p:nvPr/>
        </p:nvSpPr>
        <p:spPr>
          <a:xfrm>
            <a:off x="540023" y="1709589"/>
            <a:ext cx="80640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Bien que cet effet soit imprévisible, les modèles comme Claude ou GPT peuvent mieux performer quand on ajoute une 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source de motivation fictive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dans la requête :</a:t>
            </a:r>
            <a:endParaRPr b="0" i="0" sz="1200" u="none" cap="none" strike="noStrike"/>
          </a:p>
        </p:txBody>
      </p:sp>
      <p:sp>
        <p:nvSpPr>
          <p:cNvPr id="414" name="Google Shape;414;p73"/>
          <p:cNvSpPr/>
          <p:nvPr/>
        </p:nvSpPr>
        <p:spPr>
          <a:xfrm>
            <a:off x="786854" y="2376934"/>
            <a:ext cx="7817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Encouragements</a:t>
            </a:r>
            <a:endParaRPr b="0" i="0" sz="1200" u="none" cap="none" strike="noStrike"/>
          </a:p>
        </p:txBody>
      </p:sp>
      <p:sp>
        <p:nvSpPr>
          <p:cNvPr id="415" name="Google Shape;415;p73"/>
          <p:cNvSpPr/>
          <p:nvPr/>
        </p:nvSpPr>
        <p:spPr>
          <a:xfrm>
            <a:off x="786854" y="2677790"/>
            <a:ext cx="7817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Promesses</a:t>
            </a:r>
            <a:endParaRPr b="0" i="0" sz="1200" u="none" cap="none" strike="noStrike"/>
          </a:p>
        </p:txBody>
      </p:sp>
      <p:sp>
        <p:nvSpPr>
          <p:cNvPr id="416" name="Google Shape;416;p73"/>
          <p:cNvSpPr/>
          <p:nvPr/>
        </p:nvSpPr>
        <p:spPr>
          <a:xfrm>
            <a:off x="786854" y="2978646"/>
            <a:ext cx="7817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Pourboires</a:t>
            </a:r>
            <a:endParaRPr b="0" i="0" sz="1200" u="none" cap="none" strike="noStrike"/>
          </a:p>
        </p:txBody>
      </p:sp>
      <p:sp>
        <p:nvSpPr>
          <p:cNvPr id="417" name="Google Shape;417;p73"/>
          <p:cNvSpPr/>
          <p:nvPr/>
        </p:nvSpPr>
        <p:spPr>
          <a:xfrm>
            <a:off x="786854" y="3279502"/>
            <a:ext cx="7817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Menaces</a:t>
            </a:r>
            <a:endParaRPr b="0" i="0" sz="1200" u="none" cap="none" strike="noStrike"/>
          </a:p>
        </p:txBody>
      </p:sp>
      <p:sp>
        <p:nvSpPr>
          <p:cNvPr id="418" name="Google Shape;418;p73"/>
          <p:cNvSpPr/>
          <p:nvPr/>
        </p:nvSpPr>
        <p:spPr>
          <a:xfrm>
            <a:off x="786854" y="3580358"/>
            <a:ext cx="7817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Situations fictives aux conséquences terribles</a:t>
            </a:r>
            <a:endParaRPr b="0" i="0" sz="1200" u="none" cap="none" strike="noStrike"/>
          </a:p>
        </p:txBody>
      </p:sp>
      <p:sp>
        <p:nvSpPr>
          <p:cNvPr id="419" name="Google Shape;419;p73"/>
          <p:cNvSpPr/>
          <p:nvPr/>
        </p:nvSpPr>
        <p:spPr>
          <a:xfrm>
            <a:off x="786854" y="3881214"/>
            <a:ext cx="78171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5900" lvl="0" marL="21590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Char char="•"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Etc.</a:t>
            </a:r>
            <a:endParaRPr b="0" i="0" sz="1200" u="none" cap="none" strike="noStrike"/>
          </a:p>
        </p:txBody>
      </p:sp>
      <p:pic>
        <p:nvPicPr>
          <p:cNvPr descr="preencoded.png" id="420" name="Google Shape;42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74" title="qrCo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138" y="1032865"/>
            <a:ext cx="3077726" cy="307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6"/>
          <p:cNvSpPr/>
          <p:nvPr/>
        </p:nvSpPr>
        <p:spPr>
          <a:xfrm>
            <a:off x="540023" y="1419076"/>
            <a:ext cx="7675141" cy="385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erif"/>
              <a:buNone/>
            </a:pPr>
            <a:r>
              <a:rPr b="1" i="0" lang="fr" sz="24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Nos 2 outils pour les démonstrations d'aujourd'hui :</a:t>
            </a:r>
            <a:endParaRPr b="0" i="0" sz="2400" u="none" cap="none" strike="noStrike"/>
          </a:p>
        </p:txBody>
      </p:sp>
      <p:pic>
        <p:nvPicPr>
          <p:cNvPr descr="preencoded.png" id="169" name="Google Shape;16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887" y="2151831"/>
            <a:ext cx="3206056" cy="688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0" name="Google Shape;17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798" y="2151831"/>
            <a:ext cx="3086100" cy="96902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6"/>
          <p:cNvSpPr/>
          <p:nvPr/>
        </p:nvSpPr>
        <p:spPr>
          <a:xfrm>
            <a:off x="540023" y="3467919"/>
            <a:ext cx="8063954" cy="256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(Vous aimeriez savoir pourquoi je préfère Claude? </a:t>
            </a: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Je serai présent·e tout au long du congrès, on pourra certainement en discuter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b="0" i="0" lang="fr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😇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b="0" i="0" sz="1200" u="none" cap="none" strike="noStrike"/>
          </a:p>
        </p:txBody>
      </p:sp>
      <p:pic>
        <p:nvPicPr>
          <p:cNvPr descr="preencoded.png" id="172" name="Google Shape;172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7"/>
          <p:cNvSpPr/>
          <p:nvPr/>
        </p:nvSpPr>
        <p:spPr>
          <a:xfrm>
            <a:off x="540023" y="2330649"/>
            <a:ext cx="4524672" cy="482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42"/>
              </a:lnSpc>
              <a:spcBef>
                <a:spcPts val="0"/>
              </a:spcBef>
              <a:spcAft>
                <a:spcPts val="0"/>
              </a:spcAft>
              <a:buClr>
                <a:srgbClr val="E8CD2A"/>
              </a:buClr>
              <a:buSzPts val="3000"/>
              <a:buFont typeface="PT Serif"/>
              <a:buNone/>
            </a:pPr>
            <a:r>
              <a:rPr b="1" i="0" lang="fr" sz="3000" u="none" cap="none" strike="noStrike">
                <a:solidFill>
                  <a:srgbClr val="E8CD2A"/>
                </a:solidFill>
                <a:latin typeface="PT Serif"/>
                <a:ea typeface="PT Serif"/>
                <a:cs typeface="PT Serif"/>
                <a:sym typeface="PT Serif"/>
              </a:rPr>
              <a:t>Forces</a:t>
            </a:r>
            <a:r>
              <a:rPr b="1" i="0" lang="fr" sz="3000" u="none" cap="none" strike="noStrike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 de l'IA générative</a:t>
            </a:r>
            <a:endParaRPr b="0" i="0" sz="3000" u="none" cap="none" strike="noStrike"/>
          </a:p>
        </p:txBody>
      </p:sp>
      <p:pic>
        <p:nvPicPr>
          <p:cNvPr descr="preencoded.png" id="179" name="Google Shape;17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8"/>
          <p:cNvSpPr/>
          <p:nvPr/>
        </p:nvSpPr>
        <p:spPr>
          <a:xfrm>
            <a:off x="540023" y="1588145"/>
            <a:ext cx="3498949" cy="385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T Serif"/>
              <a:buNone/>
            </a:pPr>
            <a:r>
              <a:rPr b="1" i="0" lang="fr" sz="24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Force n°1 : </a:t>
            </a:r>
            <a:r>
              <a:rPr b="1" i="0" lang="fr" sz="2400" u="none" cap="none" strike="noStrike">
                <a:solidFill>
                  <a:srgbClr val="842D3C"/>
                </a:solidFill>
                <a:latin typeface="PT Serif"/>
                <a:ea typeface="PT Serif"/>
                <a:cs typeface="PT Serif"/>
                <a:sym typeface="PT Serif"/>
              </a:rPr>
              <a:t>La créativité</a:t>
            </a:r>
            <a:endParaRPr b="0" i="0" sz="2400" u="none" cap="none" strike="noStrike"/>
          </a:p>
        </p:txBody>
      </p:sp>
      <p:sp>
        <p:nvSpPr>
          <p:cNvPr id="186" name="Google Shape;186;p48"/>
          <p:cNvSpPr/>
          <p:nvPr/>
        </p:nvSpPr>
        <p:spPr>
          <a:xfrm>
            <a:off x="771451" y="2455962"/>
            <a:ext cx="7832527" cy="925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4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500"/>
              <a:buFont typeface="Open Sans"/>
              <a:buNone/>
            </a:pPr>
            <a:r>
              <a:rPr b="0" i="0" lang="fr" sz="15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Aptitude particulière de l'esprit qui consiste, par des méthodes appropriées, à </a:t>
            </a:r>
            <a:r>
              <a:rPr b="1" i="0" lang="fr" sz="1500" u="none" cap="none" strike="noStrike">
                <a:solidFill>
                  <a:srgbClr val="272525"/>
                </a:solidFill>
                <a:highlight>
                  <a:srgbClr val="E8CD2A"/>
                </a:highlight>
                <a:latin typeface="Open Sans"/>
                <a:ea typeface="Open Sans"/>
                <a:cs typeface="Open Sans"/>
                <a:sym typeface="Open Sans"/>
              </a:rPr>
              <a:t>trouver des idées nouvelles ou des solutions originales</a:t>
            </a:r>
            <a:r>
              <a:rPr b="0" i="0" lang="fr" sz="15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fr" sz="1500" u="none" cap="none" strike="noStrike">
                <a:solidFill>
                  <a:srgbClr val="FFFFFF"/>
                </a:solidFill>
                <a:highlight>
                  <a:srgbClr val="C42944"/>
                </a:highlight>
                <a:latin typeface="Open Sans"/>
                <a:ea typeface="Open Sans"/>
                <a:cs typeface="Open Sans"/>
                <a:sym typeface="Open Sans"/>
              </a:rPr>
              <a:t>qui aboutiront à la mise en œuvre de choix utiles et fiables</a:t>
            </a:r>
            <a:r>
              <a:rPr b="0" i="0" lang="fr" sz="15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sz="1500" u="none" cap="none" strike="noStrike"/>
          </a:p>
        </p:txBody>
      </p:sp>
      <p:sp>
        <p:nvSpPr>
          <p:cNvPr id="187" name="Google Shape;187;p48"/>
          <p:cNvSpPr/>
          <p:nvPr/>
        </p:nvSpPr>
        <p:spPr>
          <a:xfrm>
            <a:off x="540023" y="2282428"/>
            <a:ext cx="19050" cy="1272853"/>
          </a:xfrm>
          <a:prstGeom prst="rect">
            <a:avLst/>
          </a:prstGeom>
          <a:solidFill>
            <a:srgbClr val="C42944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8" name="Google Shape;18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94" name="Google Shape;19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000" y="892450"/>
            <a:ext cx="5041926" cy="5434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5" name="Google Shape;195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9"/>
          <p:cNvSpPr/>
          <p:nvPr/>
        </p:nvSpPr>
        <p:spPr>
          <a:xfrm>
            <a:off x="489200" y="289475"/>
            <a:ext cx="6006300" cy="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erif"/>
              <a:buNone/>
            </a:pPr>
            <a:r>
              <a:rPr b="1" lang="fr" sz="1800">
                <a:latin typeface="PT Serif"/>
                <a:ea typeface="PT Serif"/>
                <a:cs typeface="PT Serif"/>
                <a:sym typeface="PT Serif"/>
              </a:rPr>
              <a:t>Chez les humains, on associe souvent la créativité et la pensée divergente.</a:t>
            </a:r>
            <a:endParaRPr b="0" i="0" sz="1800" u="none" cap="none" strike="noStrik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0"/>
          <p:cNvSpPr/>
          <p:nvPr/>
        </p:nvSpPr>
        <p:spPr>
          <a:xfrm>
            <a:off x="540023" y="1692250"/>
            <a:ext cx="5537894" cy="2892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erif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La créativité est un concept relativement nouveau</a:t>
            </a:r>
            <a:endParaRPr b="0" i="0" sz="1800" u="none" cap="none" strike="noStrike"/>
          </a:p>
        </p:txBody>
      </p:sp>
      <p:sp>
        <p:nvSpPr>
          <p:cNvPr id="203" name="Google Shape;203;p50"/>
          <p:cNvSpPr/>
          <p:nvPr/>
        </p:nvSpPr>
        <p:spPr>
          <a:xfrm>
            <a:off x="540023" y="2290093"/>
            <a:ext cx="8063954" cy="493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Le concept moderne de créativité</a:t>
            </a: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met l'accent sur 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l'innovation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et 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l'expression individuelle</a:t>
            </a: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sz="1200" u="none" cap="none" strike="noStrike"/>
          </a:p>
        </p:txBody>
      </p:sp>
      <p:sp>
        <p:nvSpPr>
          <p:cNvPr id="204" name="Google Shape;204;p50"/>
          <p:cNvSpPr/>
          <p:nvPr/>
        </p:nvSpPr>
        <p:spPr>
          <a:xfrm>
            <a:off x="540023" y="2631488"/>
            <a:ext cx="80640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lang="fr" sz="1200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Mais dans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plusieurs cultures anciennes (en Grèce, en Égypte, en Chine ou en Inde par exemple), l'art était perçu comme une forme de 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découverte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ou de 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révélation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sz="1200" u="none" cap="none" strike="noStrike"/>
          </a:p>
        </p:txBody>
      </p:sp>
      <p:pic>
        <p:nvPicPr>
          <p:cNvPr descr="preencoded.png" id="205" name="Google Shape;20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1"/>
          <p:cNvSpPr/>
          <p:nvPr/>
        </p:nvSpPr>
        <p:spPr>
          <a:xfrm>
            <a:off x="540023" y="1343248"/>
            <a:ext cx="7889677" cy="5784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13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T Serif"/>
              <a:buNone/>
            </a:pPr>
            <a:r>
              <a:rPr b="1" i="0" lang="fr" sz="18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On peut dire que l'IA est créative parce qu'</a:t>
            </a:r>
            <a:r>
              <a:rPr b="1" i="0" lang="fr" sz="1800" u="none" cap="none" strike="noStrike">
                <a:solidFill>
                  <a:srgbClr val="842D3C"/>
                </a:solidFill>
                <a:latin typeface="PT Serif"/>
                <a:ea typeface="PT Serif"/>
                <a:cs typeface="PT Serif"/>
                <a:sym typeface="PT Serif"/>
              </a:rPr>
              <a:t>elle fait des associations </a:t>
            </a:r>
            <a:r>
              <a:rPr b="1" lang="fr" sz="1800">
                <a:solidFill>
                  <a:srgbClr val="842D3C"/>
                </a:solidFill>
                <a:latin typeface="PT Serif"/>
                <a:ea typeface="PT Serif"/>
                <a:cs typeface="PT Serif"/>
                <a:sym typeface="PT Serif"/>
              </a:rPr>
              <a:t>en apparence</a:t>
            </a:r>
            <a:r>
              <a:rPr b="1" i="0" lang="fr" sz="1800" u="none" cap="none" strike="noStrike">
                <a:solidFill>
                  <a:srgbClr val="842D3C"/>
                </a:solidFill>
                <a:latin typeface="PT Serif"/>
                <a:ea typeface="PT Serif"/>
                <a:cs typeface="PT Serif"/>
                <a:sym typeface="PT Serif"/>
              </a:rPr>
              <a:t> inattendues</a:t>
            </a:r>
            <a:r>
              <a:rPr b="1" i="0" lang="fr" sz="1800" u="none" cap="none" strike="noStrik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 entre des concepts et des idées.</a:t>
            </a:r>
            <a:endParaRPr b="0" i="0" sz="1800" u="none" cap="none" strike="noStrike"/>
          </a:p>
        </p:txBody>
      </p:sp>
      <p:sp>
        <p:nvSpPr>
          <p:cNvPr id="212" name="Google Shape;212;p51"/>
          <p:cNvSpPr/>
          <p:nvPr/>
        </p:nvSpPr>
        <p:spPr>
          <a:xfrm>
            <a:off x="540023" y="2230338"/>
            <a:ext cx="8063954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Toutefois, l'intelligence artificielle : </a:t>
            </a:r>
            <a:endParaRPr b="0" i="0" sz="1200" u="none" cap="none" strike="noStrike"/>
          </a:p>
        </p:txBody>
      </p:sp>
      <p:sp>
        <p:nvSpPr>
          <p:cNvPr id="213" name="Google Shape;213;p51"/>
          <p:cNvSpPr/>
          <p:nvPr/>
        </p:nvSpPr>
        <p:spPr>
          <a:xfrm>
            <a:off x="786854" y="2650778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Ne possède pas de 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conscience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ni d'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expérience subjective du monde</a:t>
            </a:r>
            <a:endParaRPr b="0" i="0" sz="1200" u="none" cap="none" strike="noStrike"/>
          </a:p>
        </p:txBody>
      </p:sp>
      <p:sp>
        <p:nvSpPr>
          <p:cNvPr id="214" name="Google Shape;214;p51"/>
          <p:cNvSpPr/>
          <p:nvPr/>
        </p:nvSpPr>
        <p:spPr>
          <a:xfrm>
            <a:off x="786854" y="2951634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Est fondamentalement 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limitée aux données sur lesquelles elle a été entraînée</a:t>
            </a:r>
            <a:endParaRPr b="0" i="0" sz="1200" u="none" cap="none" strike="noStrike"/>
          </a:p>
        </p:txBody>
      </p:sp>
      <p:sp>
        <p:nvSpPr>
          <p:cNvPr id="215" name="Google Shape;215;p51"/>
          <p:cNvSpPr/>
          <p:nvPr/>
        </p:nvSpPr>
        <p:spPr>
          <a:xfrm>
            <a:off x="786854" y="3252490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Ne peut pas éprouver de 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satisfaction personnelle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ou de 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croissance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 à travers l'acte créatif</a:t>
            </a:r>
            <a:endParaRPr b="0" i="0" sz="1200" u="none" cap="none" strike="noStrike"/>
          </a:p>
        </p:txBody>
      </p:sp>
      <p:sp>
        <p:nvSpPr>
          <p:cNvPr id="216" name="Google Shape;216;p51"/>
          <p:cNvSpPr/>
          <p:nvPr/>
        </p:nvSpPr>
        <p:spPr>
          <a:xfrm>
            <a:off x="786854" y="3553346"/>
            <a:ext cx="7817123" cy="246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Open Sans"/>
              <a:buNone/>
            </a:pP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Et surtout, elle n'a pas d'</a:t>
            </a:r>
            <a:r>
              <a:rPr b="1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intention</a:t>
            </a:r>
            <a:r>
              <a:rPr b="0" i="0" lang="fr" sz="1200" u="none" cap="none" strike="noStrike">
                <a:solidFill>
                  <a:srgbClr val="272525"/>
                </a:solidFill>
                <a:latin typeface="Open Sans"/>
                <a:ea typeface="Open Sans"/>
                <a:cs typeface="Open Sans"/>
                <a:sym typeface="Open Sans"/>
              </a:rPr>
              <a:t>. (On va y revenir!)</a:t>
            </a:r>
            <a:endParaRPr b="0" i="0" sz="1200" u="none" cap="none" strike="noStrike"/>
          </a:p>
        </p:txBody>
      </p:sp>
      <p:pic>
        <p:nvPicPr>
          <p:cNvPr descr="preencoded.png" id="217" name="Google Shape;21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0" y="142875"/>
            <a:ext cx="428625" cy="3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